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AB98-5B1B-4F36-87D8-3C145BDA42C6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4038-B84A-4785-9A0A-FC71EE5BED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ydesdorff.net/software/patentmaps/index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>
            <a:normAutofit/>
          </a:bodyPr>
          <a:lstStyle/>
          <a:p>
            <a:r>
              <a:rPr lang="hu-HU" sz="3600" dirty="0" smtClean="0"/>
              <a:t>Feltalálók együttműködése a kelet-közép-európai városok között, 1980-2010</a:t>
            </a:r>
            <a:endParaRPr lang="en-GB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Lengyel Balázs</a:t>
            </a:r>
          </a:p>
          <a:p>
            <a:r>
              <a:rPr lang="hu-HU" dirty="0" smtClean="0"/>
              <a:t>MTA KRTK</a:t>
            </a:r>
          </a:p>
          <a:p>
            <a:r>
              <a:rPr lang="hu-HU" dirty="0" smtClean="0"/>
              <a:t>IBS Budapest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79712" y="58772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MRTT Vándorgyűlés, 2013. november 21-22, Kaposvár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1991-1995 és 1996-2000</a:t>
            </a:r>
            <a:endParaRPr lang="en-GB" dirty="0"/>
          </a:p>
        </p:txBody>
      </p:sp>
      <p:pic>
        <p:nvPicPr>
          <p:cNvPr id="23554" name="Kép 19" descr="1991-1995_res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5709"/>
            <a:ext cx="4499992" cy="52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Kép 20" descr="1996-2000_re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241" y="1628801"/>
            <a:ext cx="448076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2001-2005 és 2006-2010</a:t>
            </a:r>
            <a:endParaRPr lang="en-GB" dirty="0"/>
          </a:p>
        </p:txBody>
      </p:sp>
      <p:pic>
        <p:nvPicPr>
          <p:cNvPr id="24578" name="Kép 21" descr="2001-2005_res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8555"/>
            <a:ext cx="4499992" cy="525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Kép 22" descr="2006-2010_re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558781"/>
            <a:ext cx="4499992" cy="529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változott a városok közötti feltalálói együttműködés?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Bipartit</a:t>
            </a:r>
            <a:r>
              <a:rPr lang="hu-HU" dirty="0" smtClean="0"/>
              <a:t> háló a városok között</a:t>
            </a:r>
          </a:p>
          <a:p>
            <a:r>
              <a:rPr lang="hu-HU" dirty="0" smtClean="0"/>
              <a:t>Él: ha a 2 városban lakó legalább 1-1 feltaláló jegyzett legalább 1 közös szabadalmat</a:t>
            </a:r>
          </a:p>
          <a:p>
            <a:r>
              <a:rPr lang="hu-HU" dirty="0" smtClean="0"/>
              <a:t>19396 feltaláló</a:t>
            </a:r>
          </a:p>
          <a:p>
            <a:r>
              <a:rPr lang="hu-HU" dirty="0" smtClean="0"/>
              <a:t>4636 szabadalom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1981-1985 és 1986-1990</a:t>
            </a:r>
            <a:endParaRPr lang="en-GB" dirty="0"/>
          </a:p>
        </p:txBody>
      </p:sp>
      <p:pic>
        <p:nvPicPr>
          <p:cNvPr id="4" name="Tartalom helye 3" descr="1981-198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80" t="-2810" r="18876"/>
          <a:stretch>
            <a:fillRect/>
          </a:stretch>
        </p:blipFill>
        <p:spPr>
          <a:xfrm>
            <a:off x="0" y="1391583"/>
            <a:ext cx="4355976" cy="5466417"/>
          </a:xfrm>
        </p:spPr>
      </p:pic>
      <p:pic>
        <p:nvPicPr>
          <p:cNvPr id="5" name="Kép 4" descr="1986-1990.png"/>
          <p:cNvPicPr>
            <a:picLocks noChangeAspect="1"/>
          </p:cNvPicPr>
          <p:nvPr/>
        </p:nvPicPr>
        <p:blipFill>
          <a:blip r:embed="rId3" cstate="print"/>
          <a:srcRect l="22837" t="2499" r="21251"/>
          <a:stretch>
            <a:fillRect/>
          </a:stretch>
        </p:blipFill>
        <p:spPr>
          <a:xfrm>
            <a:off x="5001525" y="1440160"/>
            <a:ext cx="4142475" cy="5417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1991-1995 és 1996-2000</a:t>
            </a:r>
            <a:endParaRPr lang="en-GB" dirty="0"/>
          </a:p>
        </p:txBody>
      </p:sp>
      <p:pic>
        <p:nvPicPr>
          <p:cNvPr id="4" name="Tartalom helye 3" descr="1991-199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976" t="632" r="21362"/>
          <a:stretch>
            <a:fillRect/>
          </a:stretch>
        </p:blipFill>
        <p:spPr>
          <a:xfrm>
            <a:off x="0" y="1326879"/>
            <a:ext cx="4427984" cy="5531122"/>
          </a:xfrm>
        </p:spPr>
      </p:pic>
      <p:pic>
        <p:nvPicPr>
          <p:cNvPr id="5" name="Kép 4" descr="1996-2000.png"/>
          <p:cNvPicPr>
            <a:picLocks noChangeAspect="1"/>
          </p:cNvPicPr>
          <p:nvPr/>
        </p:nvPicPr>
        <p:blipFill>
          <a:blip r:embed="rId3" cstate="print"/>
          <a:srcRect l="25588" t="3801" r="20863" b="10101"/>
          <a:stretch>
            <a:fillRect/>
          </a:stretch>
        </p:blipFill>
        <p:spPr>
          <a:xfrm>
            <a:off x="4628448" y="1412776"/>
            <a:ext cx="4515551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2001-2005 és 2006-2010</a:t>
            </a:r>
            <a:endParaRPr lang="en-GB" dirty="0"/>
          </a:p>
        </p:txBody>
      </p:sp>
      <p:pic>
        <p:nvPicPr>
          <p:cNvPr id="4" name="Tartalom helye 3" descr="2001-20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69" t="632" r="20169" b="8681"/>
          <a:stretch>
            <a:fillRect/>
          </a:stretch>
        </p:blipFill>
        <p:spPr>
          <a:xfrm>
            <a:off x="0" y="1563831"/>
            <a:ext cx="4644008" cy="5294169"/>
          </a:xfrm>
        </p:spPr>
      </p:pic>
      <p:pic>
        <p:nvPicPr>
          <p:cNvPr id="5" name="Kép 4" descr="2006-2010.png"/>
          <p:cNvPicPr>
            <a:picLocks noChangeAspect="1"/>
          </p:cNvPicPr>
          <p:nvPr/>
        </p:nvPicPr>
        <p:blipFill>
          <a:blip r:embed="rId3" cstate="print"/>
          <a:srcRect l="16925" r="21651" b="5901"/>
          <a:stretch>
            <a:fillRect/>
          </a:stretch>
        </p:blipFill>
        <p:spPr>
          <a:xfrm>
            <a:off x="4592795" y="1628800"/>
            <a:ext cx="4551204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9408" y="4149080"/>
            <a:ext cx="4474840" cy="676672"/>
          </a:xfrm>
        </p:spPr>
        <p:txBody>
          <a:bodyPr/>
          <a:lstStyle/>
          <a:p>
            <a:pPr>
              <a:buNone/>
            </a:pPr>
            <a:r>
              <a:rPr lang="hu-HU" dirty="0" err="1"/>
              <a:t>b</a:t>
            </a:r>
            <a:r>
              <a:rPr lang="hu-HU" dirty="0" err="1" smtClean="0"/>
              <a:t>lengyel.wordpress.com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Vázlat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2400" dirty="0" smtClean="0"/>
              <a:t>Lengyel, B., Sebestyén, T, </a:t>
            </a:r>
            <a:r>
              <a:rPr lang="hu-HU" sz="2400" dirty="0" err="1" smtClean="0"/>
              <a:t>Leydesdorff</a:t>
            </a:r>
            <a:r>
              <a:rPr lang="hu-HU" sz="2400" dirty="0" smtClean="0"/>
              <a:t>, L. (2013) </a:t>
            </a:r>
            <a:r>
              <a:rPr lang="en-GB" sz="2400" dirty="0" smtClean="0"/>
              <a:t>Challenges </a:t>
            </a:r>
            <a:r>
              <a:rPr lang="en-GB" sz="2400" dirty="0"/>
              <a:t>for regional innovation policies in CEE countries: </a:t>
            </a:r>
            <a:r>
              <a:rPr lang="en-GB" sz="2400" dirty="0" smtClean="0"/>
              <a:t>Spatial </a:t>
            </a:r>
            <a:r>
              <a:rPr lang="en-GB" sz="2400" dirty="0"/>
              <a:t>concentration and foreign control of USPTO </a:t>
            </a:r>
            <a:r>
              <a:rPr lang="en-GB" sz="2400" dirty="0" smtClean="0"/>
              <a:t>patents</a:t>
            </a:r>
            <a:r>
              <a:rPr lang="hu-HU" sz="2400" dirty="0" smtClean="0"/>
              <a:t>. </a:t>
            </a:r>
            <a:r>
              <a:rPr lang="hu-HU" sz="2400" dirty="0" err="1" smtClean="0"/>
              <a:t>Forthcoming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Science and Public Policy</a:t>
            </a:r>
          </a:p>
          <a:p>
            <a:pPr marL="514350" indent="-514350">
              <a:buAutoNum type="arabicPeriod"/>
            </a:pPr>
            <a:endParaRPr lang="hu-HU" sz="2400" dirty="0" smtClean="0"/>
          </a:p>
          <a:p>
            <a:pPr marL="514350" indent="-514350">
              <a:buAutoNum type="arabicPeriod"/>
            </a:pPr>
            <a:r>
              <a:rPr lang="hu-HU" sz="2400" dirty="0" smtClean="0"/>
              <a:t>Feltalálók </a:t>
            </a:r>
            <a:r>
              <a:rPr lang="hu-HU" sz="2400" dirty="0" smtClean="0"/>
              <a:t>városok közötti </a:t>
            </a:r>
            <a:r>
              <a:rPr lang="hu-HU" sz="2400" dirty="0" smtClean="0"/>
              <a:t>együttműködése az 1980-2010 időszakban</a:t>
            </a:r>
          </a:p>
          <a:p>
            <a:pPr marL="514350" indent="-514350">
              <a:buAutoNum type="arabicPeriod"/>
            </a:pPr>
            <a:endParaRPr lang="hu-HU" sz="2400" dirty="0"/>
          </a:p>
          <a:p>
            <a:pPr marL="514350" indent="-514350">
              <a:buNone/>
            </a:pPr>
            <a:r>
              <a:rPr lang="hu-HU" sz="2400" dirty="0" smtClean="0"/>
              <a:t>Milyen folyamatok zajlottak le a </a:t>
            </a:r>
            <a:r>
              <a:rPr lang="hu-HU" sz="2400" dirty="0" err="1" smtClean="0"/>
              <a:t>posztszocialista</a:t>
            </a:r>
            <a:r>
              <a:rPr lang="hu-HU" sz="2400" dirty="0" smtClean="0"/>
              <a:t> átmenetben az innovációs együttműködések terén?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USPTO szabadalmak?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EU csatlakozással járó piacbővülés torzítja az EPO és nemzeti szabadalmak számának változásából az innovációs együttműködésre levonható következtetéseket (Hall és </a:t>
            </a:r>
            <a:r>
              <a:rPr lang="hu-HU" sz="2800" dirty="0" err="1" smtClean="0"/>
              <a:t>Helmers</a:t>
            </a:r>
            <a:r>
              <a:rPr lang="hu-HU" sz="2800" dirty="0" smtClean="0"/>
              <a:t>, 2012).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Jobb indikátora a globálisan versenyképes innovációnak, mint a többi szabadalmi forma (</a:t>
            </a:r>
            <a:r>
              <a:rPr lang="hu-HU" sz="2800" dirty="0" err="1" smtClean="0"/>
              <a:t>Ginarte</a:t>
            </a:r>
            <a:r>
              <a:rPr lang="hu-HU" sz="2800" dirty="0" smtClean="0"/>
              <a:t> és Park, 1997, </a:t>
            </a:r>
            <a:r>
              <a:rPr lang="hu-HU" sz="2800" dirty="0" err="1" smtClean="0"/>
              <a:t>Martinez</a:t>
            </a:r>
            <a:r>
              <a:rPr lang="hu-HU" sz="2800" dirty="0" smtClean="0"/>
              <a:t> és </a:t>
            </a:r>
            <a:r>
              <a:rPr lang="hu-HU" sz="2800" dirty="0" err="1" smtClean="0"/>
              <a:t>Guellec</a:t>
            </a:r>
            <a:r>
              <a:rPr lang="hu-HU" sz="2800" dirty="0" smtClean="0"/>
              <a:t>, 2003).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Visszaesés és külföldi tulajdon megjelenése</a:t>
            </a:r>
            <a:endParaRPr lang="en-GB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83568" y="2060850"/>
          <a:ext cx="7920882" cy="2520280"/>
        </p:xfrm>
        <a:graphic>
          <a:graphicData uri="http://schemas.openxmlformats.org/drawingml/2006/table">
            <a:tbl>
              <a:tblPr/>
              <a:tblGrid>
                <a:gridCol w="1558905"/>
                <a:gridCol w="1128976"/>
                <a:gridCol w="1046107"/>
                <a:gridCol w="1046929"/>
                <a:gridCol w="1046929"/>
                <a:gridCol w="1046929"/>
                <a:gridCol w="1046107"/>
              </a:tblGrid>
              <a:tr h="360040">
                <a:tc>
                  <a:txBody>
                    <a:bodyPr/>
                    <a:lstStyle/>
                    <a:p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1981-1985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1986-1990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1991-1995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1996-2000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2001-2005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2006-2007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Czech Republic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48.69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24.496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22.682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38.122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61.758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60.93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Hungary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143.304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82.222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45.724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61.886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88.218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51.225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Poland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18.082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11.422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16.716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29.512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59.228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40.325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Slovakia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1.574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7.078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11.826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16.39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Germany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7909.638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7741.416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8205.018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12418.42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14118.02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8154.195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Netherlands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907.408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972.788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1032.372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1561.462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1930.69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1050.51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6" marR="6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Visszaesés és külföldi tulajdon megjelenése</a:t>
            </a:r>
            <a:endParaRPr lang="en-GB" dirty="0"/>
          </a:p>
        </p:txBody>
      </p:sp>
      <p:pic>
        <p:nvPicPr>
          <p:cNvPr id="1026" name="Diagram 2"/>
          <p:cNvPicPr>
            <a:picLocks noChangeArrowheads="1"/>
          </p:cNvPicPr>
          <p:nvPr/>
        </p:nvPicPr>
        <p:blipFill>
          <a:blip r:embed="rId2" cstate="print"/>
          <a:srcRect l="-3020" t="-2901" r="-2043" b="-6046"/>
          <a:stretch>
            <a:fillRect/>
          </a:stretch>
        </p:blipFill>
        <p:spPr bwMode="auto">
          <a:xfrm>
            <a:off x="251520" y="1700808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Adatfelvétel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hlinkClick r:id="rId2"/>
              </a:rPr>
              <a:t>http://www.leydesdorff.net/software/patentmaps/index.htm</a:t>
            </a:r>
            <a:endParaRPr lang="hu-HU" sz="2400" dirty="0" smtClean="0"/>
          </a:p>
          <a:p>
            <a:pPr>
              <a:buNone/>
            </a:pPr>
            <a:endParaRPr lang="hu-HU" sz="2400" dirty="0"/>
          </a:p>
          <a:p>
            <a:r>
              <a:rPr lang="hu-HU" sz="2400" dirty="0" smtClean="0"/>
              <a:t>Lokációs adat választható: feltaláló vagy bejelentő címe</a:t>
            </a:r>
          </a:p>
          <a:p>
            <a:r>
              <a:rPr lang="hu-HU" sz="2400" dirty="0" smtClean="0"/>
              <a:t>Városok rangsorolása a szabadalmak idézettsége szerint</a:t>
            </a:r>
          </a:p>
          <a:p>
            <a:endParaRPr lang="hu-HU" sz="2400" dirty="0"/>
          </a:p>
          <a:p>
            <a:pPr>
              <a:buNone/>
            </a:pPr>
            <a:r>
              <a:rPr lang="hu-HU" sz="2400" dirty="0" smtClean="0"/>
              <a:t>2012 nyarán: DE, CZ, HU, PL, SK, 2007</a:t>
            </a:r>
          </a:p>
          <a:p>
            <a:endParaRPr lang="hu-H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Városok vs. régiók </a:t>
            </a:r>
            <a:r>
              <a:rPr lang="hu-HU" dirty="0" err="1" smtClean="0"/>
              <a:t>KKE-ben</a:t>
            </a:r>
            <a:endParaRPr lang="en-GB" dirty="0"/>
          </a:p>
        </p:txBody>
      </p:sp>
      <p:pic>
        <p:nvPicPr>
          <p:cNvPr id="2050" name="Kép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40368"/>
            <a:ext cx="6768752" cy="57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Városok vs. régiók </a:t>
            </a:r>
            <a:r>
              <a:rPr lang="hu-HU" dirty="0" err="1" smtClean="0"/>
              <a:t>KKE-ben</a:t>
            </a:r>
            <a:endParaRPr lang="en-GB" dirty="0"/>
          </a:p>
        </p:txBody>
      </p:sp>
      <p:pic>
        <p:nvPicPr>
          <p:cNvPr id="3074" name="Kép 2" descr="c_Patent_applications_to_the_EPO,_by_NUTS_3_regions,_2008_(1)_(per_million_inhabitants).png"/>
          <p:cNvPicPr>
            <a:picLocks noChangeAspect="1" noChangeArrowheads="1"/>
          </p:cNvPicPr>
          <p:nvPr/>
        </p:nvPicPr>
        <p:blipFill>
          <a:blip r:embed="rId2" cstate="print"/>
          <a:srcRect l="25481" t="43149" r="41667" b="40265"/>
          <a:stretch>
            <a:fillRect/>
          </a:stretch>
        </p:blipFill>
        <p:spPr bwMode="auto">
          <a:xfrm>
            <a:off x="395536" y="1484784"/>
            <a:ext cx="7988182" cy="5373216"/>
          </a:xfrm>
          <a:prstGeom prst="rect">
            <a:avLst/>
          </a:prstGeom>
          <a:noFill/>
        </p:spPr>
      </p:pic>
      <p:pic>
        <p:nvPicPr>
          <p:cNvPr id="3073" name="Kép 5" descr="c_Patent_applications_to_the_EPO,_by_NUTS_3_regions,_2008_(1)_(per_million_inhabitants).png"/>
          <p:cNvPicPr>
            <a:picLocks noChangeAspect="1" noChangeArrowheads="1"/>
          </p:cNvPicPr>
          <p:nvPr/>
        </p:nvPicPr>
        <p:blipFill>
          <a:blip r:embed="rId2" cstate="print"/>
          <a:srcRect t="78125" r="79488" b="4808"/>
          <a:stretch>
            <a:fillRect/>
          </a:stretch>
        </p:blipFill>
        <p:spPr bwMode="auto">
          <a:xfrm>
            <a:off x="7924800" y="3717032"/>
            <a:ext cx="1219200" cy="13525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1981-1985 és 1986-1990</a:t>
            </a:r>
            <a:endParaRPr lang="en-GB" dirty="0"/>
          </a:p>
        </p:txBody>
      </p:sp>
      <p:pic>
        <p:nvPicPr>
          <p:cNvPr id="22530" name="Kép 14" descr="1981-1985_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508898" cy="534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Kép 17" descr="1985-1990_re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910" y="1484784"/>
            <a:ext cx="4531090" cy="53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292</Words>
  <Application>Microsoft Office PowerPoint</Application>
  <PresentationFormat>Diavetítés a képernyőre (4:3 oldalarány)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Feltalálók együttműködése a kelet-közép-európai városok között, 1980-2010</vt:lpstr>
      <vt:lpstr>Vázlat</vt:lpstr>
      <vt:lpstr>Miért USPTO szabadalmak?</vt:lpstr>
      <vt:lpstr>Visszaesés és külföldi tulajdon megjelenése</vt:lpstr>
      <vt:lpstr>Visszaesés és külföldi tulajdon megjelenése</vt:lpstr>
      <vt:lpstr>Adatfelvétel</vt:lpstr>
      <vt:lpstr>Városok vs. régiók KKE-ben</vt:lpstr>
      <vt:lpstr>Városok vs. régiók KKE-ben</vt:lpstr>
      <vt:lpstr>1981-1985 és 1986-1990</vt:lpstr>
      <vt:lpstr>1991-1995 és 1996-2000</vt:lpstr>
      <vt:lpstr>2001-2005 és 2006-2010</vt:lpstr>
      <vt:lpstr>Hogyan változott a városok közötti feltalálói együttműködés?</vt:lpstr>
      <vt:lpstr>1981-1985 és 1986-1990</vt:lpstr>
      <vt:lpstr>1991-1995 és 1996-2000</vt:lpstr>
      <vt:lpstr>2001-2005 és 2006-2010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Feltalálók együttműködése a kelet-közép-európai városok között</dc:title>
  <dc:creator>blengyel</dc:creator>
  <cp:lastModifiedBy>blengyel</cp:lastModifiedBy>
  <cp:revision>5</cp:revision>
  <dcterms:created xsi:type="dcterms:W3CDTF">2013-11-21T22:12:09Z</dcterms:created>
  <dcterms:modified xsi:type="dcterms:W3CDTF">2013-11-21T23:02:25Z</dcterms:modified>
</cp:coreProperties>
</file>